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3" r:id="rId3"/>
    <p:sldId id="258" r:id="rId4"/>
    <p:sldId id="275" r:id="rId5"/>
    <p:sldId id="274" r:id="rId6"/>
    <p:sldId id="257" r:id="rId7"/>
    <p:sldId id="259" r:id="rId8"/>
    <p:sldId id="260" r:id="rId9"/>
    <p:sldId id="262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36"/>
    <p:restoredTop sz="86644" autoAdjust="0"/>
  </p:normalViewPr>
  <p:slideViewPr>
    <p:cSldViewPr>
      <p:cViewPr varScale="1">
        <p:scale>
          <a:sx n="114" d="100"/>
          <a:sy n="114" d="100"/>
        </p:scale>
        <p:origin x="114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2/25/2020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2/25/2020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2/25/2020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2/25/2020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pagetti_code_structural_graphic.GIF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paghetti_cod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Electrical and Computer Engineering</a:t>
            </a:r>
            <a:br>
              <a:rPr lang="en-US" sz="2000" dirty="0"/>
            </a:br>
            <a:r>
              <a:rPr lang="en-US" sz="2000" dirty="0"/>
              <a:t>University of Maine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33754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33986" y="1828800"/>
            <a:ext cx="3835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7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Structured Programming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Design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19200"/>
            <a:ext cx="4255076" cy="487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59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/>
              <a:t>Top-Down Design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799"/>
            <a:ext cx="7654542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22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Top-Down Design Example: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Counting digits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286000"/>
            <a:ext cx="411568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43000"/>
            <a:ext cx="3124200" cy="513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886200" y="1905000"/>
            <a:ext cx="1676400" cy="762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0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286000"/>
            <a:ext cx="312419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int A = 0;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0x00000000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int B = -1;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0xFFFFFFFF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int C = -2;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0xFFFFFFFE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int D = 2;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0x00000002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void main(void){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A = B + C – D;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return;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295400"/>
            <a:ext cx="488554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9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Rectangle 4"/>
          <p:cNvSpPr/>
          <p:nvPr/>
        </p:nvSpPr>
        <p:spPr>
          <a:xfrm>
            <a:off x="440266" y="2286000"/>
            <a:ext cx="3141133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 = 0;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0x00000000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 = -1;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0xFFFFFFFF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 = -2;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0xFFFFFFFE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int D = 2;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0x00000002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void main(void){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A = B + C – D;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return;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191000" y="647700"/>
            <a:ext cx="4572000" cy="60016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AREA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CODE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EXPORT __main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ENTRY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__main PROC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r2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=B  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r2 = 0x2000,0004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r3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[r2]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r3 = B = -1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r4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=C  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r4 = 0x2000,0008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r5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[r4]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r5 = C = -2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r6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=D  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r6 = 0x2000,000B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r7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[r6]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r7 = D = 2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ADD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r1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r3, r5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r1 = B + C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SUB r1, r1, r7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r1 = B + C - D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LDR r0, =A  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r0 = 0x2000,0000</a:t>
            </a:r>
          </a:p>
          <a:p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STR r1, [r0] 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Save A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ENDP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AREA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DATA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  DCD  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B  DCD  -1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  DCD  -2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D  DCD  2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5029200"/>
            <a:ext cx="309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Eight registers </a:t>
            </a:r>
            <a:r>
              <a:rPr lang="en-US" dirty="0">
                <a:solidFill>
                  <a:srgbClr val="C00000"/>
                </a:solidFill>
              </a:rPr>
              <a:t>are used: </a:t>
            </a:r>
          </a:p>
          <a:p>
            <a:r>
              <a:rPr lang="en-US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R0,r1,r2,r3,r4,r5,r6,r7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0" y="1143000"/>
            <a:ext cx="2637999" cy="5171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153" y="1160146"/>
            <a:ext cx="2318863" cy="5184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420" y="1160146"/>
            <a:ext cx="2311817" cy="520525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200400" y="1139745"/>
            <a:ext cx="0" cy="520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172200" y="1151094"/>
            <a:ext cx="0" cy="520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27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Factorial </a:t>
            </a:r>
            <a:r>
              <a:rPr lang="en-US" dirty="0"/>
              <a:t>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86200" y="2909575"/>
                <a:ext cx="4766498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!=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×(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)×(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)⋯×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nary>
                      <m:r>
                        <a:rPr lang="en-US" b="1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909575"/>
                <a:ext cx="4766498" cy="847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524000"/>
            <a:ext cx="2362200" cy="43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9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</a:t>
            </a:r>
            <a:r>
              <a:rPr lang="en-US" dirty="0"/>
              <a:t>Factorial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86390"/>
              </p:ext>
            </p:extLst>
          </p:nvPr>
        </p:nvGraphicFramePr>
        <p:xfrm>
          <a:off x="457200" y="1412863"/>
          <a:ext cx="8229600" cy="4673624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3300569">
                  <a:extLst>
                    <a:ext uri="{9D8B030D-6E8A-4147-A177-3AD203B41FA5}">
                      <a16:colId xmlns:a16="http://schemas.microsoft.com/office/drawing/2014/main" val="3476297972"/>
                    </a:ext>
                  </a:extLst>
                </a:gridCol>
                <a:gridCol w="4929031">
                  <a:extLst>
                    <a:ext uri="{9D8B030D-6E8A-4147-A177-3AD203B41FA5}">
                      <a16:colId xmlns:a16="http://schemas.microsoft.com/office/drawing/2014/main" val="4203907073"/>
                    </a:ext>
                  </a:extLst>
                </a:gridCol>
              </a:tblGrid>
              <a:tr h="21306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Program</a:t>
                      </a:r>
                      <a:endParaRPr lang="en-US" sz="18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Program</a:t>
                      </a:r>
                      <a:endParaRPr lang="en-US" sz="18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4880807"/>
                  </a:ext>
                </a:extLst>
              </a:tr>
              <a:tr h="9812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main(void) 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result, n, </a:t>
                      </a:r>
                      <a:r>
                        <a:rPr lang="en-US" sz="16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AREA factorial, CODE, READONLY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EXPORT __main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ENTRY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 PROC		 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365925"/>
                  </a:ext>
                </a:extLst>
              </a:tr>
              <a:tr h="78499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result = 1;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n = 5;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MOV  r0, #1    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r0 = result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MOV  r1, #5    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r1 = n     </a:t>
                      </a:r>
                      <a:endParaRPr 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0582514"/>
                  </a:ext>
                </a:extLst>
              </a:tr>
              <a:tr h="196249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for (</a:t>
                      </a:r>
                      <a:r>
                        <a:rPr lang="en-US" sz="16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1; </a:t>
                      </a:r>
                      <a:r>
                        <a:rPr lang="en-US" sz="16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&lt;= n; </a:t>
                      </a:r>
                      <a:r>
                        <a:rPr lang="en-US" sz="16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++)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result = result * </a:t>
                      </a:r>
                      <a:r>
                        <a:rPr lang="en-US" sz="1600" b="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MOV  r2, #1    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r2 = </a:t>
                      </a:r>
                      <a:r>
                        <a:rPr lang="en-US" sz="16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   CMP  r2, r1    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compare </a:t>
                      </a:r>
                      <a:r>
                        <a:rPr lang="en-US" sz="16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and 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BGT  stop      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if </a:t>
                      </a:r>
                      <a:r>
                        <a:rPr lang="en-US" sz="16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&gt; n, stop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MULS r0, r2, r0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result *= </a:t>
                      </a:r>
                      <a:r>
                        <a:rPr lang="en-US" sz="16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ADD  r2, r2, #1  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</a:t>
                      </a:r>
                      <a:r>
                        <a:rPr lang="en-US" sz="16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B    loop  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276398"/>
                  </a:ext>
                </a:extLst>
              </a:tr>
              <a:tr h="73051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while(1);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55600" algn="l"/>
                        </a:tabLs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stop   B    stop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ENDP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END</a:t>
                      </a:r>
                      <a:endParaRPr lang="en-US" sz="1600" b="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6370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73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</a:t>
            </a:r>
            <a:r>
              <a:rPr lang="en-US" dirty="0"/>
              <a:t>Counting Ones in a Word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225907"/>
            <a:ext cx="4233333" cy="50475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Assembly Program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AREA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Count_Ones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, CODE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EXPORT __main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ALIGN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ENTRY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__main  PROC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; r0 = Input = x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; r1 = Number of ones = counter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LDR  r0, =0xAAAAAAAA</a:t>
            </a:r>
          </a:p>
          <a:p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; r1 = r0 &gt;&gt; 31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r1, r0, LSR #31 </a:t>
            </a:r>
          </a:p>
          <a:p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; r0 = r0 &lt;&lt; 2 and change Carry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    MOVS r0, r0, LSL #2	  </a:t>
            </a:r>
          </a:p>
          <a:p>
            <a:endParaRPr lang="en-US" sz="1400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; r1 = r1 + r0 &gt;&gt; 31 + Carry 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ADC    r1, r1, r0, LSR #31	  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BNE  loop</a:t>
            </a:r>
          </a:p>
          <a:p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stop    B	stop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ENDP</a:t>
            </a:r>
          </a:p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END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3030884"/>
            <a:ext cx="4125460" cy="29889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33460" y="6068754"/>
            <a:ext cx="411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At the end of the first loop: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r1 = b31 + b30 + b29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45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3: </a:t>
            </a:r>
            <a:r>
              <a:rPr lang="en-US" dirty="0"/>
              <a:t>Finding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Max of </a:t>
            </a:r>
            <a:r>
              <a:rPr lang="en-US" dirty="0"/>
              <a:t>an Array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33470"/>
            <a:ext cx="2667000" cy="634071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6179"/>
              </p:ext>
            </p:extLst>
          </p:nvPr>
        </p:nvGraphicFramePr>
        <p:xfrm>
          <a:off x="457201" y="2138112"/>
          <a:ext cx="3657600" cy="2531429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601765188"/>
                    </a:ext>
                  </a:extLst>
                </a:gridCol>
              </a:tblGrid>
              <a:tr h="70262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// Initialize max and location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maxLocation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array[0];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1708693"/>
                  </a:ext>
                </a:extLst>
              </a:tr>
              <a:tr h="17565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// Loop through the array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for (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0;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 </a:t>
                      </a:r>
                      <a:r>
                        <a:rPr lang="en-US" sz="1200" b="1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arraySize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++){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1" dirty="0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if 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(array[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 &gt;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</a:t>
                      </a:r>
                      <a:r>
                        <a:rPr lang="en-US" sz="1200" b="1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200" b="1" dirty="0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array[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</a:t>
                      </a:r>
                      <a:r>
                        <a:rPr lang="en-US" sz="1200" b="1" dirty="0" err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maxLocation</a:t>
                      </a:r>
                      <a:r>
                        <a:rPr lang="en-US" sz="1200" b="1" dirty="0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1" dirty="0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586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6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905000" y="2133600"/>
            <a:ext cx="5105400" cy="3489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C00000"/>
                </a:solidFill>
              </a:rPr>
              <a:t>"Nothing is particularly hard if you divide it into small jobs."</a:t>
            </a:r>
            <a:endParaRPr lang="en-US" sz="2800" dirty="0">
              <a:solidFill>
                <a:srgbClr val="C00000"/>
              </a:solidFill>
            </a:endParaRPr>
          </a:p>
          <a:p>
            <a:pPr marL="0" indent="0" algn="r">
              <a:buNone/>
            </a:pPr>
            <a:r>
              <a:rPr lang="en-US" sz="2800" dirty="0"/>
              <a:t>			Henry Ford</a:t>
            </a:r>
          </a:p>
          <a:p>
            <a:pPr marL="0" indent="0" algn="r">
              <a:buNone/>
            </a:pPr>
            <a:r>
              <a:rPr lang="en-US" sz="2800" i="1" dirty="0"/>
              <a:t> Founder of Ford Motor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228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0901"/>
            <a:ext cx="8229600" cy="533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 3: </a:t>
            </a:r>
            <a:r>
              <a:rPr lang="en-US" sz="2400" dirty="0"/>
              <a:t>Finding Max of an Array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253720"/>
              </p:ext>
            </p:extLst>
          </p:nvPr>
        </p:nvGraphicFramePr>
        <p:xfrm>
          <a:off x="228600" y="789631"/>
          <a:ext cx="8610600" cy="577993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3774483">
                  <a:extLst>
                    <a:ext uri="{9D8B030D-6E8A-4147-A177-3AD203B41FA5}">
                      <a16:colId xmlns:a16="http://schemas.microsoft.com/office/drawing/2014/main" val="3633442227"/>
                    </a:ext>
                  </a:extLst>
                </a:gridCol>
                <a:gridCol w="4836117">
                  <a:extLst>
                    <a:ext uri="{9D8B030D-6E8A-4147-A177-3AD203B41FA5}">
                      <a16:colId xmlns:a16="http://schemas.microsoft.com/office/drawing/2014/main" val="2773081148"/>
                    </a:ext>
                  </a:extLst>
                </a:gridCol>
              </a:tblGrid>
              <a:tr h="17565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Program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 Program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366986"/>
                  </a:ext>
                </a:extLst>
              </a:tr>
              <a:tr h="70262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array[10] = {-1, 5, 3, 8, 10, 23, 6, 5, 2, -10};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size = 10;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AREA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ALIGN		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DCD -1,5,3,8,10,23,6,5,2,-10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	DCD 10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3530074"/>
                  </a:ext>
                </a:extLst>
              </a:tr>
              <a:tr h="17565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main(void) 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maxLocation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AREA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findMax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EXPORT __main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ALIGN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ENTRY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PROC			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; Identify the array size 		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LDR   r3, =size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LDR   r3, [r3]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array size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SUB   r3, r3, #1	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3250658"/>
                  </a:ext>
                </a:extLst>
              </a:tr>
              <a:tr h="70262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// Initialize max and location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maxLocation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array[0];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; Initialize max value and location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LDR   r4, =array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LDR   r0, [r4]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r0 = default max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MOV   r1, #0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r1 = max location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7998839"/>
                  </a:ext>
                </a:extLst>
              </a:tr>
              <a:tr h="17565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// Loop through the array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for (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0;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 size;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++){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if (array[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 &gt;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{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maxValue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= array[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maxLocation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200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}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; Loop over the array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MOV   r2, #0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loop index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	CMP   r2, r3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compare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 size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BGE   stop  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stop if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≥ size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LDR   r5, [r4,r2,LSL #2]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array[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CMP   r5, r0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compare with max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MOVGT r0, r5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update max value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MOVGT r1, r2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update location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ADD   r2, r2, #1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update index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B     loop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3144900"/>
                  </a:ext>
                </a:extLst>
              </a:tr>
              <a:tr h="5269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while(1);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//dead loop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stop	B     stop        </a:t>
                      </a:r>
                      <a:r>
                        <a:rPr lang="en-US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dead loop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ENDP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END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49802" marR="498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0235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Control Structures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79252"/>
            <a:ext cx="2057400" cy="343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05458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Sequence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62000C-983C-524D-87C2-3EDCAF4543B1}"/>
              </a:ext>
            </a:extLst>
          </p:cNvPr>
          <p:cNvGrpSpPr/>
          <p:nvPr/>
        </p:nvGrpSpPr>
        <p:grpSpPr>
          <a:xfrm>
            <a:off x="2362200" y="1752600"/>
            <a:ext cx="4132390" cy="3671315"/>
            <a:chOff x="2362200" y="1752600"/>
            <a:chExt cx="4132390" cy="367131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752600"/>
              <a:ext cx="4132390" cy="280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71620" y="5054583"/>
              <a:ext cx="197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Selection Structure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548B9B-63B4-EE41-BB16-A644D9AF1BF9}"/>
              </a:ext>
            </a:extLst>
          </p:cNvPr>
          <p:cNvGrpSpPr/>
          <p:nvPr/>
        </p:nvGrpSpPr>
        <p:grpSpPr>
          <a:xfrm>
            <a:off x="6400800" y="1447800"/>
            <a:ext cx="2517213" cy="3939954"/>
            <a:chOff x="6400800" y="1447800"/>
            <a:chExt cx="2517213" cy="3939954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1447800"/>
              <a:ext cx="2517213" cy="298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853640" y="5018422"/>
              <a:ext cx="1611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Loop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15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029200" cy="1307165"/>
          </a:xfrm>
        </p:spPr>
        <p:txBody>
          <a:bodyPr>
            <a:normAutofit/>
          </a:bodyPr>
          <a:lstStyle/>
          <a:p>
            <a:r>
              <a:rPr lang="en-US" sz="1800" dirty="0"/>
              <a:t>Spaghetti </a:t>
            </a:r>
            <a:r>
              <a:rPr lang="en-US" sz="1800" dirty="0" smtClean="0"/>
              <a:t>Code</a:t>
            </a:r>
          </a:p>
          <a:p>
            <a:pPr lvl="1"/>
            <a:r>
              <a:rPr lang="en-US" sz="1600" dirty="0" smtClean="0"/>
              <a:t>Before the 1980s, program flow bounces around anywhere the programmer wanted.</a:t>
            </a:r>
          </a:p>
          <a:p>
            <a:pPr lvl="1"/>
            <a:r>
              <a:rPr lang="en-US" sz="1600" dirty="0" smtClean="0"/>
              <a:t>Culprit: overusing “GOTO” statements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19200"/>
            <a:ext cx="3058938" cy="49632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43400" y="6463868"/>
            <a:ext cx="4724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https://commons.wikimedia.org/wiki/File:Spagetti_code_structural_graphic.GIF</a:t>
            </a:r>
            <a:endParaRPr lang="en-US" sz="1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2915" y="2717897"/>
            <a:ext cx="3219265" cy="1908215"/>
            <a:chOff x="152400" y="2695438"/>
            <a:chExt cx="3219265" cy="1908215"/>
          </a:xfrm>
        </p:grpSpPr>
        <p:sp>
          <p:nvSpPr>
            <p:cNvPr id="8" name="Rectangle 1"/>
            <p:cNvSpPr>
              <a:spLocks noChangeArrowheads="1"/>
            </p:cNvSpPr>
            <p:nvPr/>
          </p:nvSpPr>
          <p:spPr bwMode="auto">
            <a:xfrm>
              <a:off x="304800" y="3003215"/>
              <a:ext cx="3066865" cy="1600438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1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0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2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1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3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PRINT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;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A2121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"squared="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;</a:t>
              </a:r>
              <a:r>
                <a:rPr kumimoji="0" lang="en-US" alt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kumimoji="0" lang="en-US" alt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4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IF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i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</a:rPr>
                <a:t>&gt;=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100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THEN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GOTO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6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5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GOTO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2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6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PRINT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A2121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"Program Completed."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7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Courier New" panose="02070309020205020404" pitchFamily="49" charset="0"/>
                </a:rPr>
                <a:t>END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400" y="2695438"/>
              <a:ext cx="19579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Spaghetti </a:t>
              </a:r>
              <a:r>
                <a:rPr lang="en-US" sz="1400" dirty="0"/>
                <a:t>code in BASIC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5597" y="4701919"/>
            <a:ext cx="3838767" cy="1498122"/>
            <a:chOff x="228600" y="4666696"/>
            <a:chExt cx="3838767" cy="1498122"/>
          </a:xfrm>
        </p:grpSpPr>
        <p:sp>
          <p:nvSpPr>
            <p:cNvPr id="9" name="Rectangle 8"/>
            <p:cNvSpPr/>
            <p:nvPr/>
          </p:nvSpPr>
          <p:spPr>
            <a:xfrm>
              <a:off x="228600" y="4666696"/>
              <a:ext cx="26776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Structured </a:t>
              </a:r>
              <a:r>
                <a:rPr lang="en-US" altLang="zh-CN" sz="1400" dirty="0" smtClean="0"/>
                <a:t>programming</a:t>
              </a:r>
              <a:r>
                <a:rPr lang="en-US" sz="1400" dirty="0" smtClean="0"/>
                <a:t> </a:t>
              </a:r>
              <a:r>
                <a:rPr lang="en-US" sz="1400" dirty="0"/>
                <a:t>in BASIC</a:t>
              </a:r>
            </a:p>
          </p:txBody>
        </p:sp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304799" y="4995267"/>
              <a:ext cx="3762568" cy="1169551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FOR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i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1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TO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100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2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 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PRINT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i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;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A2121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"squared="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;</a:t>
              </a:r>
              <a:r>
                <a:rPr kumimoji="0" lang="en-US" alt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i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666666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kumimoji="0" lang="en-US" alt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i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3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NEXT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err="1" smtClean="0">
                  <a:ln>
                    <a:noFill/>
                  </a:ln>
                  <a:solidFill>
                    <a:srgbClr val="19177C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US" sz="1400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'termination 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of loop body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4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PRINT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A2121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"Program Completed."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A0A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5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BBBBBB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  <a:cs typeface="Courier New" panose="02070309020205020404" pitchFamily="49" charset="0"/>
                </a:rPr>
                <a:t>END</a:t>
              </a: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996472" y="6340757"/>
            <a:ext cx="24721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https://en.wikipedia.org/wiki/Spaghetti_code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611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3829-B65F-5C42-B472-D31FE61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Structured Programming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A5C5F-2566-CD46-A8F2-FA6E29D5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ADC5C-C9DD-8641-961B-D82D2C1214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867400" cy="4937760"/>
          </a:xfrm>
        </p:spPr>
        <p:txBody>
          <a:bodyPr>
            <a:normAutofit/>
          </a:bodyPr>
          <a:lstStyle/>
          <a:p>
            <a:r>
              <a:rPr lang="en-US" sz="2000" dirty="0"/>
              <a:t>Assembly is not a structured programming language </a:t>
            </a:r>
            <a:endParaRPr lang="en-US" sz="2000" dirty="0" smtClean="0"/>
          </a:p>
          <a:p>
            <a:pPr lvl="1"/>
            <a:r>
              <a:rPr lang="en-US" sz="1800" dirty="0" smtClean="0"/>
              <a:t>Does not directly support selection and loop</a:t>
            </a:r>
          </a:p>
          <a:p>
            <a:pPr lvl="1"/>
            <a:r>
              <a:rPr lang="en-US" sz="1800" dirty="0" smtClean="0"/>
              <a:t>Branch in assembly = “</a:t>
            </a:r>
            <a:r>
              <a:rPr lang="en-US" sz="1800" dirty="0" err="1" smtClean="0"/>
              <a:t>goto</a:t>
            </a:r>
            <a:r>
              <a:rPr lang="en-US" sz="1800" dirty="0" smtClean="0"/>
              <a:t>” in C</a:t>
            </a:r>
          </a:p>
          <a:p>
            <a:pPr lvl="1"/>
            <a:r>
              <a:rPr lang="en-US" sz="1800" dirty="0" smtClean="0"/>
              <a:t>Break the single-entry single-exit rule</a:t>
            </a:r>
            <a:endParaRPr lang="en-US" sz="1800" dirty="0"/>
          </a:p>
          <a:p>
            <a:r>
              <a:rPr lang="en-US" sz="2000" dirty="0" smtClean="0"/>
              <a:t>Easy to generate </a:t>
            </a:r>
            <a:r>
              <a:rPr lang="en-US" sz="2000" dirty="0"/>
              <a:t>spaghetti </a:t>
            </a:r>
            <a:r>
              <a:rPr lang="en-US" sz="2000" dirty="0" smtClean="0"/>
              <a:t>code in assembly</a:t>
            </a:r>
            <a:endParaRPr lang="en-US" sz="2000" dirty="0"/>
          </a:p>
          <a:p>
            <a:pPr lvl="1"/>
            <a:r>
              <a:rPr lang="en-US" sz="1800" dirty="0"/>
              <a:t>Twisted and tangled</a:t>
            </a:r>
          </a:p>
          <a:p>
            <a:pPr lvl="1"/>
            <a:r>
              <a:rPr lang="en-US" sz="1800" dirty="0"/>
              <a:t>Difficult to debug &amp; maintain</a:t>
            </a:r>
          </a:p>
          <a:p>
            <a:r>
              <a:rPr lang="en-US" sz="2000" dirty="0" smtClean="0"/>
              <a:t>One </a:t>
            </a:r>
            <a:r>
              <a:rPr lang="en-US" sz="2000" dirty="0"/>
              <a:t>strategy to alleviate the challenge</a:t>
            </a:r>
          </a:p>
          <a:p>
            <a:pPr lvl="1"/>
            <a:r>
              <a:rPr lang="en-US" sz="1800" dirty="0"/>
              <a:t>Use </a:t>
            </a:r>
            <a:r>
              <a:rPr lang="en-US" sz="1800" b="1" dirty="0">
                <a:solidFill>
                  <a:srgbClr val="C00000"/>
                </a:solidFill>
              </a:rPr>
              <a:t>flowcharts</a:t>
            </a:r>
            <a:r>
              <a:rPr lang="en-US" sz="1800" dirty="0"/>
              <a:t> to facilitate assembly </a:t>
            </a:r>
            <a:r>
              <a:rPr lang="en-US" sz="1800" dirty="0" smtClean="0"/>
              <a:t>programming</a:t>
            </a:r>
          </a:p>
          <a:p>
            <a:pPr lvl="1"/>
            <a:r>
              <a:rPr lang="en-US" sz="1800" dirty="0" smtClean="0"/>
              <a:t>That is why textbook has many flowcharts</a:t>
            </a:r>
          </a:p>
          <a:p>
            <a:pPr lvl="1"/>
            <a:r>
              <a:rPr lang="en-US" sz="1800" dirty="0" smtClean="0"/>
              <a:t>How to build flowcharts?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D6C65-4F74-B649-AB83-E219E4ED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286000"/>
            <a:ext cx="238068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Design Strategy:</a:t>
            </a:r>
            <a:br>
              <a:rPr lang="en-US" dirty="0" smtClean="0"/>
            </a:br>
            <a:r>
              <a:rPr lang="en-US" dirty="0" smtClean="0"/>
              <a:t>Top-Down </a:t>
            </a:r>
            <a:r>
              <a:rPr lang="en-US" dirty="0"/>
              <a:t>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334000" cy="493776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Three common design strategies</a:t>
            </a:r>
          </a:p>
          <a:p>
            <a:pPr lvl="1"/>
            <a:r>
              <a:rPr lang="en-US" sz="2100" dirty="0" smtClean="0"/>
              <a:t>Top-down, also known as stepwise refinement</a:t>
            </a:r>
          </a:p>
          <a:p>
            <a:pPr lvl="1"/>
            <a:r>
              <a:rPr lang="en-US" sz="2100" dirty="0" smtClean="0"/>
              <a:t>Bottom up</a:t>
            </a:r>
          </a:p>
          <a:p>
            <a:pPr lvl="1"/>
            <a:r>
              <a:rPr lang="en-US" sz="2100" dirty="0" smtClean="0"/>
              <a:t>Object oriented</a:t>
            </a:r>
            <a:endParaRPr lang="en-US" sz="2400" dirty="0" smtClean="0"/>
          </a:p>
          <a:p>
            <a:r>
              <a:rPr lang="en-US" sz="2400" dirty="0" smtClean="0"/>
              <a:t>Top-down: Repeatedly break down tasks into smaller and smaller pieces until they are easy to solve</a:t>
            </a:r>
          </a:p>
          <a:p>
            <a:r>
              <a:rPr lang="en-US" sz="2400" dirty="0" smtClean="0"/>
              <a:t>Example: Planning a picnic</a:t>
            </a:r>
          </a:p>
          <a:p>
            <a:pPr lvl="1"/>
            <a:r>
              <a:rPr lang="en-US" sz="2100" dirty="0" smtClean="0"/>
              <a:t>Task 1: </a:t>
            </a:r>
            <a:r>
              <a:rPr lang="en-US" sz="2100" dirty="0" smtClean="0">
                <a:solidFill>
                  <a:srgbClr val="C00000"/>
                </a:solidFill>
              </a:rPr>
              <a:t>Where</a:t>
            </a:r>
          </a:p>
          <a:p>
            <a:pPr lvl="1"/>
            <a:r>
              <a:rPr lang="en-US" sz="2100" dirty="0" smtClean="0"/>
              <a:t>Task 2: </a:t>
            </a:r>
            <a:r>
              <a:rPr lang="en-US" sz="2100" dirty="0" smtClean="0">
                <a:solidFill>
                  <a:srgbClr val="C00000"/>
                </a:solidFill>
              </a:rPr>
              <a:t>When</a:t>
            </a:r>
          </a:p>
          <a:p>
            <a:pPr lvl="1"/>
            <a:r>
              <a:rPr lang="en-US" sz="2100" dirty="0" smtClean="0"/>
              <a:t>Task 3: </a:t>
            </a:r>
            <a:r>
              <a:rPr lang="en-US" sz="2100" dirty="0" smtClean="0">
                <a:solidFill>
                  <a:srgbClr val="C00000"/>
                </a:solidFill>
              </a:rPr>
              <a:t>Who</a:t>
            </a:r>
          </a:p>
          <a:p>
            <a:pPr lvl="1"/>
            <a:r>
              <a:rPr lang="en-US" sz="2100" dirty="0" smtClean="0"/>
              <a:t>Task 4: </a:t>
            </a:r>
            <a:r>
              <a:rPr lang="en-US" sz="2100" dirty="0" smtClean="0">
                <a:solidFill>
                  <a:srgbClr val="C00000"/>
                </a:solidFill>
              </a:rPr>
              <a:t>Food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05000"/>
            <a:ext cx="2897502" cy="23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Design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676400"/>
            <a:ext cx="8229600" cy="3048000"/>
          </a:xfrm>
        </p:spPr>
        <p:txBody>
          <a:bodyPr/>
          <a:lstStyle/>
          <a:p>
            <a:r>
              <a:rPr lang="en-US" dirty="0"/>
              <a:t>Find all </a:t>
            </a:r>
            <a:r>
              <a:rPr lang="en-US" dirty="0" smtClean="0">
                <a:solidFill>
                  <a:srgbClr val="0000FF"/>
                </a:solidFill>
              </a:rPr>
              <a:t>Armstrong</a:t>
            </a:r>
            <a:r>
              <a:rPr lang="en-US" dirty="0" smtClean="0"/>
              <a:t> </a:t>
            </a:r>
            <a:r>
              <a:rPr lang="en-US" dirty="0"/>
              <a:t>numbers less than </a:t>
            </a:r>
            <a:r>
              <a:rPr lang="en-US" dirty="0">
                <a:latin typeface="Consolas" panose="020B0609020204030204" pitchFamily="49" charset="0"/>
              </a:rPr>
              <a:t>10,000</a:t>
            </a:r>
          </a:p>
          <a:p>
            <a:pPr lvl="1"/>
            <a:r>
              <a:rPr lang="en-US" dirty="0" smtClean="0"/>
              <a:t>Given </a:t>
            </a:r>
            <a:r>
              <a:rPr lang="en-US" dirty="0"/>
              <a:t>a positive integer that has </a:t>
            </a:r>
            <a:r>
              <a:rPr lang="en-US" i="1" dirty="0"/>
              <a:t>n</a:t>
            </a:r>
            <a:r>
              <a:rPr lang="en-US" dirty="0"/>
              <a:t> digits, it is an Armstrong number if the sum of the </a:t>
            </a:r>
            <a:r>
              <a:rPr lang="en-US" i="1" dirty="0"/>
              <a:t>n</a:t>
            </a:r>
            <a:r>
              <a:rPr lang="en-US" baseline="30000" dirty="0"/>
              <a:t>th</a:t>
            </a:r>
            <a:r>
              <a:rPr lang="en-US" dirty="0"/>
              <a:t> powers of its digits equals the number itself.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7775" y="3810000"/>
            <a:ext cx="4868449" cy="1878172"/>
            <a:chOff x="2137775" y="3751805"/>
            <a:chExt cx="4868449" cy="1878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438400" y="4478178"/>
                  <a:ext cx="35613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371=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00" y="4478178"/>
                  <a:ext cx="3561360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37775" y="5137534"/>
                  <a:ext cx="486844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1634=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7775" y="5137534"/>
                  <a:ext cx="4868449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438400" y="3751805"/>
                  <a:ext cx="356136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153=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00" y="3751805"/>
                  <a:ext cx="3561360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744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Design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5410200" cy="503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4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Design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42" y="1219200"/>
            <a:ext cx="3080367" cy="5174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3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2572</TotalTime>
  <Words>1032</Words>
  <Application>Microsoft Office PowerPoint</Application>
  <PresentationFormat>On-screen Show (4:3)</PresentationFormat>
  <Paragraphs>266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Bookman Old Style (Headings)</vt:lpstr>
      <vt:lpstr>宋体</vt:lpstr>
      <vt:lpstr>华文新魏</vt:lpstr>
      <vt:lpstr>Arial</vt:lpstr>
      <vt:lpstr>Bookman Old Style</vt:lpstr>
      <vt:lpstr>Calibri</vt:lpstr>
      <vt:lpstr>Cambria Math</vt:lpstr>
      <vt:lpstr>Consolas</vt:lpstr>
      <vt:lpstr>Courier New</vt:lpstr>
      <vt:lpstr>Gill Sans MT</vt:lpstr>
      <vt:lpstr>Wingdings</vt:lpstr>
      <vt:lpstr>Wingdings 3</vt:lpstr>
      <vt:lpstr>Origin</vt:lpstr>
      <vt:lpstr>Dr. Yifeng Zhu Electrical and Computer Engineering University of Maine</vt:lpstr>
      <vt:lpstr>Divide and Conquer</vt:lpstr>
      <vt:lpstr>Basic Control Structures</vt:lpstr>
      <vt:lpstr>History</vt:lpstr>
      <vt:lpstr>Importance of Structured Programming</vt:lpstr>
      <vt:lpstr>Software Design Strategy: Top-Down Design</vt:lpstr>
      <vt:lpstr>Top-Down Design Example</vt:lpstr>
      <vt:lpstr>Top-Down Design Example</vt:lpstr>
      <vt:lpstr>Top-Down Design Example</vt:lpstr>
      <vt:lpstr>Top-Down Design Example</vt:lpstr>
      <vt:lpstr>Top-Down Design Example</vt:lpstr>
      <vt:lpstr>Top-Down Design Example: Counting digits</vt:lpstr>
      <vt:lpstr>Reuse Registers</vt:lpstr>
      <vt:lpstr>Reuse Registers</vt:lpstr>
      <vt:lpstr>Reuse Registers</vt:lpstr>
      <vt:lpstr>Example 1: Factorial Numbers</vt:lpstr>
      <vt:lpstr>Example 1: Factorial Numbers</vt:lpstr>
      <vt:lpstr>Example 2: Counting Ones in a Word</vt:lpstr>
      <vt:lpstr>Example 3: Finding  Max of an Array</vt:lpstr>
      <vt:lpstr>Example 3: Finding Max of an Array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zhu</cp:lastModifiedBy>
  <cp:revision>270</cp:revision>
  <dcterms:created xsi:type="dcterms:W3CDTF">2013-02-03T05:36:57Z</dcterms:created>
  <dcterms:modified xsi:type="dcterms:W3CDTF">2020-02-25T17:23:29Z</dcterms:modified>
</cp:coreProperties>
</file>